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2" r:id="rId5"/>
    <p:sldId id="263" r:id="rId6"/>
    <p:sldId id="265" r:id="rId7"/>
    <p:sldId id="264" r:id="rId8"/>
    <p:sldId id="260" r:id="rId9"/>
    <p:sldId id="261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zentace" id="{2670DEB8-BD93-4A2D-99DC-8A6ADEDB3646}">
          <p14:sldIdLst>
            <p14:sldId id="256"/>
            <p14:sldId id="258"/>
            <p14:sldId id="259"/>
            <p14:sldId id="262"/>
            <p14:sldId id="263"/>
            <p14:sldId id="265"/>
            <p14:sldId id="264"/>
            <p14:sldId id="260"/>
            <p14:sldId id="261"/>
          </p14:sldIdLst>
        </p14:section>
        <p14:section name="Dodatky" id="{36388459-7D77-4D7A-9C3E-7B3CCF73F201}">
          <p14:sldIdLst>
            <p14:sldId id="257"/>
          </p14:sldIdLst>
        </p14:section>
        <p14:section name="Work in Progress" id="{ECA1DF2B-B151-42CB-911A-F28310FC89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ja, Lukas (ED)" initials="ML(" lastIdx="1" clrIdx="0">
    <p:extLst>
      <p:ext uri="{19B8F6BF-5375-455C-9EA6-DF929625EA0E}">
        <p15:presenceInfo xmlns:p15="http://schemas.microsoft.com/office/powerpoint/2012/main" userId="S-1-5-21-8915387-588726319-1714775081-1922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75652" autoAdjust="0"/>
  </p:normalViewPr>
  <p:slideViewPr>
    <p:cSldViewPr snapToGrid="0">
      <p:cViewPr varScale="1">
        <p:scale>
          <a:sx n="60" d="100"/>
          <a:sy n="60" d="100"/>
        </p:scale>
        <p:origin x="96" y="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F82D4-6675-4F87-A70C-6227E05A798F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99C99-6449-4EB8-A327-4356A5819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3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Titulní</a:t>
            </a:r>
            <a:r>
              <a:rPr lang="cs-CZ" baseline="0" dirty="0" smtClean="0"/>
              <a:t> strana</a:t>
            </a:r>
          </a:p>
          <a:p>
            <a:r>
              <a:rPr lang="cs-CZ" baseline="0" dirty="0" smtClean="0"/>
              <a:t>Jméno a téma</a:t>
            </a:r>
          </a:p>
          <a:p>
            <a:r>
              <a:rPr lang="cs-CZ" baseline="0" dirty="0" smtClean="0"/>
              <a:t>Asi jména vedoucího a konzultanta</a:t>
            </a:r>
          </a:p>
          <a:p>
            <a:endParaRPr lang="cs-CZ" baseline="0" dirty="0" smtClean="0"/>
          </a:p>
          <a:p>
            <a:r>
              <a:rPr lang="cs-CZ" baseline="0" dirty="0" smtClean="0"/>
              <a:t>„</a:t>
            </a:r>
          </a:p>
          <a:p>
            <a:r>
              <a:rPr lang="cs-CZ" baseline="0" dirty="0" smtClean="0"/>
              <a:t>Dobrý den,</a:t>
            </a:r>
          </a:p>
          <a:p>
            <a:r>
              <a:rPr lang="cs-CZ" baseline="0" dirty="0" smtClean="0"/>
              <a:t>Mé jméno je Lukáš </a:t>
            </a:r>
            <a:r>
              <a:rPr lang="cs-CZ" baseline="0" dirty="0" err="1" smtClean="0"/>
              <a:t>Matěja</a:t>
            </a:r>
            <a:r>
              <a:rPr lang="cs-CZ" baseline="0" dirty="0" smtClean="0"/>
              <a:t> a v následujících minutách bych vám rád přestavil moji práci o použití </a:t>
            </a:r>
            <a:r>
              <a:rPr lang="cs-CZ" baseline="0" dirty="0" err="1" smtClean="0"/>
              <a:t>ditheringu</a:t>
            </a:r>
            <a:r>
              <a:rPr lang="cs-CZ" baseline="0" dirty="0" smtClean="0"/>
              <a:t> v prostorovém designu.</a:t>
            </a:r>
          </a:p>
          <a:p>
            <a:r>
              <a:rPr lang="cs-CZ" baseline="0" dirty="0" smtClean="0"/>
              <a:t>„ 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7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Úvod</a:t>
            </a:r>
            <a:r>
              <a:rPr lang="cs-CZ" baseline="0" dirty="0" smtClean="0"/>
              <a:t> do tématu. Co to je? Proč to dělám? Čeho chci dosáhnout.</a:t>
            </a:r>
          </a:p>
          <a:p>
            <a:endParaRPr lang="cs-CZ" baseline="0" dirty="0" smtClean="0"/>
          </a:p>
          <a:p>
            <a:r>
              <a:rPr lang="cs-CZ" baseline="0" dirty="0" smtClean="0"/>
              <a:t>„</a:t>
            </a:r>
          </a:p>
          <a:p>
            <a:r>
              <a:rPr lang="cs-CZ" baseline="0" dirty="0" smtClean="0"/>
              <a:t>Při své práci parametrického designera se často potřebuji vytvořit vytrácení či prolnutí mezi velkým množstvím jednotlivých elementů.</a:t>
            </a:r>
          </a:p>
          <a:p>
            <a:endParaRPr lang="cs-CZ" baseline="0" dirty="0" smtClean="0"/>
          </a:p>
          <a:p>
            <a:r>
              <a:rPr lang="cs-CZ" baseline="0" dirty="0" smtClean="0"/>
              <a:t>Například perforace nad reproduktorem nelze zmenšovat pod určitou mez, zpravidla velikost nástroje. A je tedy nutné přijít s takovým řešením, které zachová jemný přechod postupným vynecháváním jednotlivých dírek.</a:t>
            </a:r>
          </a:p>
          <a:p>
            <a:r>
              <a:rPr lang="cs-CZ" baseline="0" dirty="0" smtClean="0"/>
              <a:t>„</a:t>
            </a:r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Obrázky </a:t>
            </a:r>
            <a:r>
              <a:rPr lang="cs-CZ" dirty="0" err="1" smtClean="0"/>
              <a:t>ditheringu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41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 smtClean="0"/>
              <a:t>Farmer</a:t>
            </a:r>
            <a:r>
              <a:rPr lang="cs-CZ" dirty="0" smtClean="0"/>
              <a:t> a definice</a:t>
            </a:r>
            <a:r>
              <a:rPr lang="cs-CZ" baseline="0" dirty="0" smtClean="0"/>
              <a:t> pojmu </a:t>
            </a:r>
            <a:r>
              <a:rPr lang="cs-CZ" baseline="0" dirty="0" err="1" smtClean="0"/>
              <a:t>ditheru</a:t>
            </a:r>
            <a:r>
              <a:rPr lang="cs-CZ" baseline="0" dirty="0" smtClean="0"/>
              <a:t>.</a:t>
            </a:r>
          </a:p>
          <a:p>
            <a:endParaRPr lang="cs-CZ" baseline="0" dirty="0" smtClean="0"/>
          </a:p>
          <a:p>
            <a:r>
              <a:rPr lang="cs-CZ" baseline="0" dirty="0" smtClean="0"/>
              <a:t>William C. </a:t>
            </a:r>
            <a:r>
              <a:rPr lang="cs-CZ" baseline="0" dirty="0" err="1" smtClean="0"/>
              <a:t>Farmer</a:t>
            </a:r>
            <a:r>
              <a:rPr lang="cs-CZ" baseline="0" dirty="0" smtClean="0"/>
              <a:t> 1944 </a:t>
            </a:r>
          </a:p>
          <a:p>
            <a:r>
              <a:rPr lang="en-US" dirty="0" smtClean="0"/>
              <a:t> Ordnance Field Guide: Restricted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Objevil </a:t>
            </a:r>
            <a:r>
              <a:rPr lang="cs-CZ" dirty="0" err="1" smtClean="0"/>
              <a:t>dither</a:t>
            </a:r>
            <a:r>
              <a:rPr lang="cs-CZ" baseline="0" dirty="0" smtClean="0"/>
              <a:t> na přístrojích v letadle</a:t>
            </a:r>
          </a:p>
          <a:p>
            <a:endParaRPr lang="cs-CZ" baseline="0" dirty="0" smtClean="0"/>
          </a:p>
          <a:p>
            <a:r>
              <a:rPr lang="cs-CZ" baseline="0" dirty="0" smtClean="0"/>
              <a:t>„</a:t>
            </a:r>
          </a:p>
          <a:p>
            <a:r>
              <a:rPr lang="cs-CZ" baseline="0" dirty="0" smtClean="0"/>
              <a:t>Historie </a:t>
            </a:r>
            <a:r>
              <a:rPr lang="cs-CZ" baseline="0" dirty="0" err="1" smtClean="0"/>
              <a:t>Ditheringu</a:t>
            </a:r>
            <a:r>
              <a:rPr lang="cs-CZ" baseline="0" dirty="0" smtClean="0"/>
              <a:t> se začíná psát během druhé světové války. Kdy si William </a:t>
            </a:r>
            <a:r>
              <a:rPr lang="cs-CZ" baseline="0" dirty="0" err="1" smtClean="0"/>
              <a:t>Farmer</a:t>
            </a:r>
            <a:r>
              <a:rPr lang="cs-CZ" baseline="0" dirty="0" smtClean="0"/>
              <a:t> všímá toho že mechanické přístroje paradoxně fungují přesněji při letu, než během testování v hangáru.</a:t>
            </a:r>
          </a:p>
          <a:p>
            <a:endParaRPr lang="cs-CZ" baseline="0" dirty="0" smtClean="0"/>
          </a:p>
          <a:p>
            <a:r>
              <a:rPr lang="cs-CZ" baseline="0" dirty="0" smtClean="0"/>
              <a:t>Toto zjištění přisuzuje drobným nepravidelným otřesům přístrojů během letu. Které přestože, zanáší do soukolí nepřesnosti v konečném důsledku mají pozitivní vliv na celkovou přesnost a plynulost jejich chodu.</a:t>
            </a:r>
          </a:p>
          <a:p>
            <a:r>
              <a:rPr lang="cs-CZ" baseline="0" dirty="0" smtClean="0"/>
              <a:t>„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06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Lawrance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G. Roberts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Náhodný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dithering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coding using pseudo-random noise.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1962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93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Rozdíl mezi </a:t>
            </a:r>
            <a:r>
              <a:rPr lang="cs-CZ" dirty="0" err="1" smtClean="0"/>
              <a:t>prahováním</a:t>
            </a:r>
            <a:r>
              <a:rPr lang="cs-CZ" dirty="0" smtClean="0"/>
              <a:t> a náhodným </a:t>
            </a:r>
            <a:r>
              <a:rPr lang="cs-CZ" dirty="0" err="1" smtClean="0"/>
              <a:t>ditheingnerm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1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Robert W. Floyd a Louis Steinberg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Floyd-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Steinberguv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dithering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1976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6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Exo 2 Light" panose="00000400000000000000" pitchFamily="50" charset="0"/>
              </a:defRPr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  <a:latin typeface="Exo 2 Extra Bold" panose="000009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 smtClean="0"/>
              <a:t>Kliknutím můžete upravit styl předlohy.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fld id="{CD9A9CD4-6889-47D1-9CBC-2AAB851E06E3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fld id="{603CCBA4-284D-4AA5-81C9-E29E60B18E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3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1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8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xo 2 Extra Bold" panose="00000900000000000000" pitchFamily="50" charset="0"/>
              </a:defRPr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1pPr>
            <a:lvl2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2pPr>
            <a:lvl3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3pPr>
            <a:lvl4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4pPr>
            <a:lvl5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5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9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76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8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1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30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48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0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fld id="{CD9A9CD4-6889-47D1-9CBC-2AAB851E06E3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fld id="{603CCBA4-284D-4AA5-81C9-E29E60B18E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7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Exo 2 Extra Bold" panose="000009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jpg"/><Relationship Id="rId18" Type="http://schemas.openxmlformats.org/officeDocument/2006/relationships/image" Target="../media/image18.jpeg"/><Relationship Id="rId26" Type="http://schemas.openxmlformats.org/officeDocument/2006/relationships/image" Target="../media/image26.png"/><Relationship Id="rId39" Type="http://schemas.openxmlformats.org/officeDocument/2006/relationships/image" Target="../media/image39.jpeg"/><Relationship Id="rId21" Type="http://schemas.openxmlformats.org/officeDocument/2006/relationships/image" Target="../media/image21.jpg"/><Relationship Id="rId34" Type="http://schemas.openxmlformats.org/officeDocument/2006/relationships/image" Target="../media/image34.jpeg"/><Relationship Id="rId42" Type="http://schemas.openxmlformats.org/officeDocument/2006/relationships/image" Target="../media/image42.jpg"/><Relationship Id="rId47" Type="http://schemas.openxmlformats.org/officeDocument/2006/relationships/image" Target="../media/image47.jpg"/><Relationship Id="rId50" Type="http://schemas.openxmlformats.org/officeDocument/2006/relationships/image" Target="../media/image50.jpeg"/><Relationship Id="rId55" Type="http://schemas.openxmlformats.org/officeDocument/2006/relationships/image" Target="../media/image55.jpeg"/><Relationship Id="rId63" Type="http://schemas.openxmlformats.org/officeDocument/2006/relationships/image" Target="../media/image63.jpeg"/><Relationship Id="rId68" Type="http://schemas.openxmlformats.org/officeDocument/2006/relationships/image" Target="../media/image68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.jpg"/><Relationship Id="rId29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24" Type="http://schemas.openxmlformats.org/officeDocument/2006/relationships/image" Target="../media/image24.jpg"/><Relationship Id="rId32" Type="http://schemas.openxmlformats.org/officeDocument/2006/relationships/image" Target="../media/image32.jpeg"/><Relationship Id="rId37" Type="http://schemas.openxmlformats.org/officeDocument/2006/relationships/image" Target="../media/image37.jpeg"/><Relationship Id="rId40" Type="http://schemas.openxmlformats.org/officeDocument/2006/relationships/image" Target="../media/image40.jpeg"/><Relationship Id="rId45" Type="http://schemas.openxmlformats.org/officeDocument/2006/relationships/image" Target="../media/image45.jpeg"/><Relationship Id="rId53" Type="http://schemas.openxmlformats.org/officeDocument/2006/relationships/image" Target="../media/image53.jpg"/><Relationship Id="rId58" Type="http://schemas.openxmlformats.org/officeDocument/2006/relationships/image" Target="../media/image58.jpg"/><Relationship Id="rId66" Type="http://schemas.openxmlformats.org/officeDocument/2006/relationships/image" Target="../media/image66.jp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23" Type="http://schemas.openxmlformats.org/officeDocument/2006/relationships/image" Target="../media/image23.jpeg"/><Relationship Id="rId28" Type="http://schemas.openxmlformats.org/officeDocument/2006/relationships/image" Target="../media/image28.jpeg"/><Relationship Id="rId36" Type="http://schemas.openxmlformats.org/officeDocument/2006/relationships/image" Target="../media/image36.jpg"/><Relationship Id="rId49" Type="http://schemas.openxmlformats.org/officeDocument/2006/relationships/image" Target="../media/image49.jpg"/><Relationship Id="rId57" Type="http://schemas.openxmlformats.org/officeDocument/2006/relationships/image" Target="../media/image57.jpg"/><Relationship Id="rId61" Type="http://schemas.openxmlformats.org/officeDocument/2006/relationships/image" Target="../media/image61.jpg"/><Relationship Id="rId10" Type="http://schemas.openxmlformats.org/officeDocument/2006/relationships/image" Target="../media/image11.jpg"/><Relationship Id="rId19" Type="http://schemas.openxmlformats.org/officeDocument/2006/relationships/image" Target="../media/image19.jpeg"/><Relationship Id="rId31" Type="http://schemas.openxmlformats.org/officeDocument/2006/relationships/image" Target="../media/image31.jpg"/><Relationship Id="rId44" Type="http://schemas.openxmlformats.org/officeDocument/2006/relationships/image" Target="../media/image44.jpg"/><Relationship Id="rId52" Type="http://schemas.openxmlformats.org/officeDocument/2006/relationships/image" Target="../media/image52.jpeg"/><Relationship Id="rId60" Type="http://schemas.openxmlformats.org/officeDocument/2006/relationships/image" Target="../media/image60.jpeg"/><Relationship Id="rId65" Type="http://schemas.openxmlformats.org/officeDocument/2006/relationships/image" Target="../media/image65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png"/><Relationship Id="rId22" Type="http://schemas.openxmlformats.org/officeDocument/2006/relationships/image" Target="../media/image22.jpg"/><Relationship Id="rId27" Type="http://schemas.openxmlformats.org/officeDocument/2006/relationships/image" Target="../media/image27.jpg"/><Relationship Id="rId30" Type="http://schemas.openxmlformats.org/officeDocument/2006/relationships/image" Target="../media/image30.jpeg"/><Relationship Id="rId35" Type="http://schemas.openxmlformats.org/officeDocument/2006/relationships/image" Target="../media/image35.jpeg"/><Relationship Id="rId43" Type="http://schemas.openxmlformats.org/officeDocument/2006/relationships/image" Target="../media/image43.jpeg"/><Relationship Id="rId48" Type="http://schemas.openxmlformats.org/officeDocument/2006/relationships/image" Target="../media/image48.jpg"/><Relationship Id="rId56" Type="http://schemas.openxmlformats.org/officeDocument/2006/relationships/image" Target="../media/image56.jpeg"/><Relationship Id="rId64" Type="http://schemas.openxmlformats.org/officeDocument/2006/relationships/image" Target="../media/image64.jpg"/><Relationship Id="rId69" Type="http://schemas.openxmlformats.org/officeDocument/2006/relationships/image" Target="../media/image69.jpg"/><Relationship Id="rId8" Type="http://schemas.openxmlformats.org/officeDocument/2006/relationships/image" Target="../media/image9.jpg"/><Relationship Id="rId51" Type="http://schemas.openxmlformats.org/officeDocument/2006/relationships/image" Target="../media/image51.jpeg"/><Relationship Id="rId3" Type="http://schemas.openxmlformats.org/officeDocument/2006/relationships/image" Target="../media/image4.jpeg"/><Relationship Id="rId12" Type="http://schemas.openxmlformats.org/officeDocument/2006/relationships/image" Target="../media/image13.jpeg"/><Relationship Id="rId17" Type="http://schemas.openxmlformats.org/officeDocument/2006/relationships/image" Target="../media/image17.jpg"/><Relationship Id="rId25" Type="http://schemas.openxmlformats.org/officeDocument/2006/relationships/image" Target="../media/image25.png"/><Relationship Id="rId33" Type="http://schemas.openxmlformats.org/officeDocument/2006/relationships/image" Target="../media/image33.jpg"/><Relationship Id="rId38" Type="http://schemas.openxmlformats.org/officeDocument/2006/relationships/image" Target="../media/image38.jpg"/><Relationship Id="rId46" Type="http://schemas.openxmlformats.org/officeDocument/2006/relationships/image" Target="../media/image46.jpg"/><Relationship Id="rId59" Type="http://schemas.openxmlformats.org/officeDocument/2006/relationships/image" Target="../media/image59.jpg"/><Relationship Id="rId67" Type="http://schemas.openxmlformats.org/officeDocument/2006/relationships/image" Target="../media/image67.jpeg"/><Relationship Id="rId20" Type="http://schemas.openxmlformats.org/officeDocument/2006/relationships/image" Target="../media/image20.jpeg"/><Relationship Id="rId41" Type="http://schemas.openxmlformats.org/officeDocument/2006/relationships/image" Target="../media/image41.jpg"/><Relationship Id="rId54" Type="http://schemas.openxmlformats.org/officeDocument/2006/relationships/image" Target="../media/image54.jpeg"/><Relationship Id="rId62" Type="http://schemas.openxmlformats.org/officeDocument/2006/relationships/image" Target="../media/image62.jpg"/><Relationship Id="rId70" Type="http://schemas.openxmlformats.org/officeDocument/2006/relationships/image" Target="../media/image7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mtClean="0"/>
              <a:t>Dithering ve 3D designu</a:t>
            </a:r>
            <a:endParaRPr lang="en-US" dirty="0"/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Lukáš </a:t>
            </a:r>
            <a:r>
              <a:rPr lang="cs-CZ" dirty="0" err="1" smtClean="0"/>
              <a:t>Matěja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6096000"/>
            <a:ext cx="2495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>
                <a:solidFill>
                  <a:schemeClr val="bg1"/>
                </a:solidFill>
              </a:rPr>
              <a:t>Školitel: M.A Ivan Dlabač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6988" y="6096000"/>
            <a:ext cx="411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>
                <a:solidFill>
                  <a:schemeClr val="bg1"/>
                </a:solidFill>
              </a:rPr>
              <a:t>Konzultantka: Mgr. Pavla </a:t>
            </a:r>
            <a:r>
              <a:rPr lang="cs-CZ" dirty="0" err="1" smtClean="0">
                <a:solidFill>
                  <a:schemeClr val="bg1"/>
                </a:solidFill>
              </a:rPr>
              <a:t>Pauknerova</a:t>
            </a:r>
            <a:r>
              <a:rPr lang="cs-CZ" dirty="0" smtClean="0">
                <a:solidFill>
                  <a:schemeClr val="bg1"/>
                </a:solidFill>
              </a:rPr>
              <a:t> PhD.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64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7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8800"/>
            <a:ext cx="2181830" cy="2909107"/>
          </a:xfr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31" y="1828800"/>
            <a:ext cx="4386996" cy="2909107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28" y="1828800"/>
            <a:ext cx="1932940" cy="29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3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644 -3.7037E-6 L -0.48359 -3.7037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046945" y="-426814"/>
            <a:ext cx="3296899" cy="415597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076" y="1033686"/>
            <a:ext cx="1364252" cy="1364252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631" y="-791939"/>
            <a:ext cx="1209649" cy="2150151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745" y="1882681"/>
            <a:ext cx="477812" cy="473034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30" y="-791939"/>
            <a:ext cx="1150331" cy="2150151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009" y="-791939"/>
            <a:ext cx="1544884" cy="2150152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45" y="878111"/>
            <a:ext cx="2245714" cy="1102948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645" y="58961"/>
            <a:ext cx="1059149" cy="1616596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351061"/>
            <a:ext cx="2150152" cy="1433435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420" y="451073"/>
            <a:ext cx="1869437" cy="1370721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45" y="-791939"/>
            <a:ext cx="1433435" cy="2150153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200" y="-791939"/>
            <a:ext cx="1511530" cy="2150151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21" y="376744"/>
            <a:ext cx="1887119" cy="1417330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171" y="-791939"/>
            <a:ext cx="1649500" cy="215015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5" y="-220439"/>
            <a:ext cx="1190547" cy="1791793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45" y="-791939"/>
            <a:ext cx="3225228" cy="2150152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45" y="922561"/>
            <a:ext cx="1433435" cy="1075076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66" y="-791939"/>
            <a:ext cx="3221201" cy="2150152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156" y="-791939"/>
            <a:ext cx="1434431" cy="2150152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45" y="687611"/>
            <a:ext cx="1990881" cy="1222401"/>
          </a:xfrm>
          <a:prstGeom prst="rect">
            <a:avLst/>
          </a:prstGeom>
        </p:spPr>
      </p:pic>
      <p:pic>
        <p:nvPicPr>
          <p:cNvPr id="24" name="Obrázek 2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825" y="991141"/>
            <a:ext cx="1032073" cy="1032073"/>
          </a:xfrm>
          <a:prstGeom prst="rect">
            <a:avLst/>
          </a:prstGeom>
        </p:spPr>
      </p:pic>
      <p:pic>
        <p:nvPicPr>
          <p:cNvPr id="25" name="Obrázek 2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45" y="-537939"/>
            <a:ext cx="1990881" cy="1990881"/>
          </a:xfrm>
          <a:prstGeom prst="rect">
            <a:avLst/>
          </a:prstGeom>
        </p:spPr>
      </p:pic>
      <p:pic>
        <p:nvPicPr>
          <p:cNvPr id="26" name="Obrázek 2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391" y="-791939"/>
            <a:ext cx="1434284" cy="2150152"/>
          </a:xfrm>
          <a:prstGeom prst="rect">
            <a:avLst/>
          </a:prstGeom>
        </p:spPr>
      </p:pic>
      <p:pic>
        <p:nvPicPr>
          <p:cNvPr id="27" name="Obrázek 2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999" y="1113252"/>
            <a:ext cx="1274005" cy="955504"/>
          </a:xfrm>
          <a:prstGeom prst="rect">
            <a:avLst/>
          </a:prstGeom>
        </p:spPr>
      </p:pic>
      <p:pic>
        <p:nvPicPr>
          <p:cNvPr id="28" name="Obrázek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95" y="-791939"/>
            <a:ext cx="1612614" cy="2150152"/>
          </a:xfrm>
          <a:prstGeom prst="rect">
            <a:avLst/>
          </a:prstGeom>
        </p:spPr>
      </p:pic>
      <p:pic>
        <p:nvPicPr>
          <p:cNvPr id="30" name="Obrázek 2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30" y="-791939"/>
            <a:ext cx="1433883" cy="2150152"/>
          </a:xfrm>
          <a:prstGeom prst="rect">
            <a:avLst/>
          </a:prstGeom>
        </p:spPr>
      </p:pic>
      <p:pic>
        <p:nvPicPr>
          <p:cNvPr id="31" name="Obrázek 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777" y="-791939"/>
            <a:ext cx="1405198" cy="2150152"/>
          </a:xfrm>
          <a:prstGeom prst="rect">
            <a:avLst/>
          </a:prstGeom>
        </p:spPr>
      </p:pic>
      <p:pic>
        <p:nvPicPr>
          <p:cNvPr id="32" name="Obrázek 3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60" y="-791939"/>
            <a:ext cx="3222710" cy="2150152"/>
          </a:xfrm>
          <a:prstGeom prst="rect">
            <a:avLst/>
          </a:prstGeom>
        </p:spPr>
      </p:pic>
      <p:pic>
        <p:nvPicPr>
          <p:cNvPr id="33" name="Obrázek 3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45" y="-537939"/>
            <a:ext cx="1990881" cy="1990881"/>
          </a:xfrm>
          <a:prstGeom prst="rect">
            <a:avLst/>
          </a:prstGeom>
        </p:spPr>
      </p:pic>
      <p:pic>
        <p:nvPicPr>
          <p:cNvPr id="34" name="Obrázek 3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968" y="-791939"/>
            <a:ext cx="1432668" cy="2150152"/>
          </a:xfrm>
          <a:prstGeom prst="rect">
            <a:avLst/>
          </a:prstGeom>
        </p:spPr>
      </p:pic>
      <p:pic>
        <p:nvPicPr>
          <p:cNvPr id="35" name="Obrázek 3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45" y="-537939"/>
            <a:ext cx="1067112" cy="1990881"/>
          </a:xfrm>
          <a:prstGeom prst="rect">
            <a:avLst/>
          </a:prstGeom>
        </p:spPr>
      </p:pic>
      <p:pic>
        <p:nvPicPr>
          <p:cNvPr id="37" name="Obrázek 3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38" name="Obrázek 3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065" y="-791939"/>
            <a:ext cx="1872795" cy="2150152"/>
          </a:xfrm>
          <a:prstGeom prst="rect">
            <a:avLst/>
          </a:prstGeom>
        </p:spPr>
      </p:pic>
      <p:pic>
        <p:nvPicPr>
          <p:cNvPr id="39" name="Obrázek 38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45" y="-436339"/>
            <a:ext cx="2898723" cy="1927173"/>
          </a:xfrm>
          <a:prstGeom prst="rect">
            <a:avLst/>
          </a:prstGeom>
        </p:spPr>
      </p:pic>
      <p:pic>
        <p:nvPicPr>
          <p:cNvPr id="40" name="Obrázek 3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45" y="-791939"/>
            <a:ext cx="1433435" cy="2150153"/>
          </a:xfrm>
          <a:prstGeom prst="rect">
            <a:avLst/>
          </a:prstGeom>
        </p:spPr>
      </p:pic>
      <p:pic>
        <p:nvPicPr>
          <p:cNvPr id="41" name="Obrázek 4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220" y="-791939"/>
            <a:ext cx="1794317" cy="2150152"/>
          </a:xfrm>
          <a:prstGeom prst="rect">
            <a:avLst/>
          </a:prstGeom>
        </p:spPr>
      </p:pic>
      <p:pic>
        <p:nvPicPr>
          <p:cNvPr id="42" name="Obrázek 4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137" y="1076485"/>
            <a:ext cx="661291" cy="978558"/>
          </a:xfrm>
          <a:prstGeom prst="rect">
            <a:avLst/>
          </a:prstGeom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95" y="-791939"/>
            <a:ext cx="1612614" cy="2150152"/>
          </a:xfrm>
          <a:prstGeom prst="rect">
            <a:avLst/>
          </a:prstGeom>
        </p:spPr>
      </p:pic>
      <p:pic>
        <p:nvPicPr>
          <p:cNvPr id="44" name="Obrázek 4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28" y="-791939"/>
            <a:ext cx="2950466" cy="2150152"/>
          </a:xfrm>
          <a:prstGeom prst="rect">
            <a:avLst/>
          </a:prstGeom>
        </p:spPr>
      </p:pic>
      <p:pic>
        <p:nvPicPr>
          <p:cNvPr id="45" name="Obrázek 4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46" name="Obrázek 4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245" y="-791939"/>
            <a:ext cx="1075076" cy="2150152"/>
          </a:xfrm>
          <a:prstGeom prst="rect">
            <a:avLst/>
          </a:prstGeom>
        </p:spPr>
      </p:pic>
      <p:pic>
        <p:nvPicPr>
          <p:cNvPr id="47" name="Obrázek 4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005" y="4705486"/>
            <a:ext cx="3062247" cy="2150152"/>
          </a:xfrm>
          <a:prstGeom prst="rect">
            <a:avLst/>
          </a:prstGeom>
        </p:spPr>
      </p:pic>
      <p:pic>
        <p:nvPicPr>
          <p:cNvPr id="48" name="Obrázek 47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90" y="-791939"/>
            <a:ext cx="1610360" cy="2150152"/>
          </a:xfrm>
          <a:prstGeom prst="rect">
            <a:avLst/>
          </a:prstGeom>
        </p:spPr>
      </p:pic>
      <p:pic>
        <p:nvPicPr>
          <p:cNvPr id="49" name="Obrázek 4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36" y="-791939"/>
            <a:ext cx="2343915" cy="2150151"/>
          </a:xfrm>
          <a:prstGeom prst="rect">
            <a:avLst/>
          </a:prstGeom>
        </p:spPr>
      </p:pic>
      <p:pic>
        <p:nvPicPr>
          <p:cNvPr id="50" name="Obrázek 49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845" y="598711"/>
            <a:ext cx="1489179" cy="1278146"/>
          </a:xfrm>
          <a:prstGeom prst="rect">
            <a:avLst/>
          </a:prstGeom>
        </p:spPr>
      </p:pic>
      <p:pic>
        <p:nvPicPr>
          <p:cNvPr id="51" name="Obrázek 50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52" name="Obrázek 51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995" y="-315689"/>
            <a:ext cx="1851520" cy="1851520"/>
          </a:xfrm>
          <a:prstGeom prst="rect">
            <a:avLst/>
          </a:prstGeom>
        </p:spPr>
      </p:pic>
      <p:pic>
        <p:nvPicPr>
          <p:cNvPr id="53" name="Obrázek 5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169" y="1594645"/>
            <a:ext cx="978558" cy="653646"/>
          </a:xfrm>
          <a:prstGeom prst="rect">
            <a:avLst/>
          </a:prstGeom>
        </p:spPr>
      </p:pic>
      <p:pic>
        <p:nvPicPr>
          <p:cNvPr id="54" name="Obrázek 53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7" y="-791939"/>
            <a:ext cx="1431195" cy="2150152"/>
          </a:xfrm>
          <a:prstGeom prst="rect">
            <a:avLst/>
          </a:prstGeom>
        </p:spPr>
      </p:pic>
      <p:pic>
        <p:nvPicPr>
          <p:cNvPr id="55" name="Obrázek 54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185" y="-791939"/>
            <a:ext cx="1371708" cy="2150152"/>
          </a:xfrm>
          <a:prstGeom prst="rect">
            <a:avLst/>
          </a:prstGeom>
        </p:spPr>
      </p:pic>
      <p:pic>
        <p:nvPicPr>
          <p:cNvPr id="56" name="Obrázek 55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245" y="1303561"/>
            <a:ext cx="836170" cy="836170"/>
          </a:xfrm>
          <a:prstGeom prst="rect">
            <a:avLst/>
          </a:prstGeom>
        </p:spPr>
      </p:pic>
      <p:pic>
        <p:nvPicPr>
          <p:cNvPr id="57" name="Obrázek 56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274" y="-791939"/>
            <a:ext cx="1194197" cy="2150152"/>
          </a:xfrm>
          <a:prstGeom prst="rect">
            <a:avLst/>
          </a:prstGeom>
        </p:spPr>
      </p:pic>
      <p:pic>
        <p:nvPicPr>
          <p:cNvPr id="58" name="Obrázek 57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630" y="-791939"/>
            <a:ext cx="976387" cy="2150151"/>
          </a:xfrm>
          <a:prstGeom prst="rect">
            <a:avLst/>
          </a:prstGeom>
        </p:spPr>
      </p:pic>
      <p:pic>
        <p:nvPicPr>
          <p:cNvPr id="59" name="Obrázek 58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73" y="-791939"/>
            <a:ext cx="1150743" cy="2150151"/>
          </a:xfrm>
          <a:prstGeom prst="rect">
            <a:avLst/>
          </a:prstGeom>
        </p:spPr>
      </p:pic>
      <p:pic>
        <p:nvPicPr>
          <p:cNvPr id="60" name="Obrázek 59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345" y="566961"/>
            <a:ext cx="1210456" cy="1298055"/>
          </a:xfrm>
          <a:prstGeom prst="rect">
            <a:avLst/>
          </a:prstGeom>
        </p:spPr>
      </p:pic>
      <p:pic>
        <p:nvPicPr>
          <p:cNvPr id="61" name="Obrázek 6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425" y="936277"/>
            <a:ext cx="1605447" cy="1066476"/>
          </a:xfrm>
          <a:prstGeom prst="rect">
            <a:avLst/>
          </a:prstGeom>
        </p:spPr>
      </p:pic>
      <p:pic>
        <p:nvPicPr>
          <p:cNvPr id="62" name="Obrázek 61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63" name="Obrázek 6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764" y="-791939"/>
            <a:ext cx="1434677" cy="2150152"/>
          </a:xfrm>
          <a:prstGeom prst="rect">
            <a:avLst/>
          </a:prstGeom>
        </p:spPr>
      </p:pic>
      <p:pic>
        <p:nvPicPr>
          <p:cNvPr id="65" name="Obrázek 64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45" y="-537939"/>
            <a:ext cx="1990881" cy="1990881"/>
          </a:xfrm>
          <a:prstGeom prst="rect">
            <a:avLst/>
          </a:prstGeom>
        </p:spPr>
      </p:pic>
      <p:pic>
        <p:nvPicPr>
          <p:cNvPr id="66" name="Obrázek 65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2" y="4705486"/>
            <a:ext cx="1702203" cy="1702203"/>
          </a:xfrm>
          <a:prstGeom prst="rect">
            <a:avLst/>
          </a:prstGeom>
        </p:spPr>
      </p:pic>
      <p:pic>
        <p:nvPicPr>
          <p:cNvPr id="67" name="Obrázek 66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5" y="495841"/>
            <a:ext cx="1114894" cy="1342651"/>
          </a:xfrm>
          <a:prstGeom prst="rect">
            <a:avLst/>
          </a:prstGeom>
        </p:spPr>
      </p:pic>
      <p:pic>
        <p:nvPicPr>
          <p:cNvPr id="68" name="Obrázek 67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790" y="4037327"/>
            <a:ext cx="1990881" cy="1990881"/>
          </a:xfrm>
          <a:prstGeom prst="rect">
            <a:avLst/>
          </a:prstGeom>
        </p:spPr>
      </p:pic>
      <p:grpSp>
        <p:nvGrpSpPr>
          <p:cNvPr id="72" name="Skupina 71"/>
          <p:cNvGrpSpPr/>
          <p:nvPr/>
        </p:nvGrpSpPr>
        <p:grpSpPr>
          <a:xfrm>
            <a:off x="-6496550" y="296660"/>
            <a:ext cx="9433220" cy="2312563"/>
            <a:chOff x="-6626153" y="5689317"/>
            <a:chExt cx="10519093" cy="2578766"/>
          </a:xfrm>
        </p:grpSpPr>
        <p:pic>
          <p:nvPicPr>
            <p:cNvPr id="29" name="Obrázek 28"/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26153" y="5704265"/>
              <a:ext cx="4576733" cy="2563818"/>
            </a:xfrm>
            <a:prstGeom prst="rect">
              <a:avLst/>
            </a:prstGeom>
          </p:spPr>
        </p:pic>
        <p:pic>
          <p:nvPicPr>
            <p:cNvPr id="36" name="Obrázek 35"/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4699" y="5689317"/>
              <a:ext cx="4367639" cy="2578766"/>
            </a:xfrm>
            <a:prstGeom prst="rect">
              <a:avLst/>
            </a:prstGeom>
          </p:spPr>
        </p:pic>
        <p:pic>
          <p:nvPicPr>
            <p:cNvPr id="69" name="Obrázek 68"/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4557" y="5704265"/>
              <a:ext cx="1569859" cy="2563818"/>
            </a:xfrm>
            <a:prstGeom prst="rect">
              <a:avLst/>
            </a:prstGeom>
          </p:spPr>
        </p:pic>
      </p:grpSp>
      <p:grpSp>
        <p:nvGrpSpPr>
          <p:cNvPr id="73" name="Skupina 72"/>
          <p:cNvGrpSpPr/>
          <p:nvPr/>
        </p:nvGrpSpPr>
        <p:grpSpPr>
          <a:xfrm>
            <a:off x="-6496550" y="-2267158"/>
            <a:ext cx="9397348" cy="2563818"/>
            <a:chOff x="-6668077" y="3107017"/>
            <a:chExt cx="9397348" cy="2563818"/>
          </a:xfrm>
        </p:grpSpPr>
        <p:pic>
          <p:nvPicPr>
            <p:cNvPr id="64" name="Obrázek 63"/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15255" y="3107017"/>
              <a:ext cx="3844526" cy="2563818"/>
            </a:xfrm>
            <a:prstGeom prst="rect">
              <a:avLst/>
            </a:prstGeom>
          </p:spPr>
        </p:pic>
        <p:pic>
          <p:nvPicPr>
            <p:cNvPr id="70" name="Obrázek 69"/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53485" y="3107017"/>
              <a:ext cx="3838229" cy="2563818"/>
            </a:xfrm>
            <a:prstGeom prst="rect">
              <a:avLst/>
            </a:prstGeom>
          </p:spPr>
        </p:pic>
        <p:pic>
          <p:nvPicPr>
            <p:cNvPr id="71" name="Obrázek 70"/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68077" y="3107017"/>
              <a:ext cx="1703534" cy="2563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73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19"/>
          <a:stretch/>
        </p:blipFill>
        <p:spPr>
          <a:xfrm>
            <a:off x="0" y="0"/>
            <a:ext cx="12192000" cy="7349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17323" y="1956201"/>
            <a:ext cx="5197642" cy="6330042"/>
          </a:xfrm>
          <a:prstGeom prst="rect">
            <a:avLst/>
          </a:prstGeom>
        </p:spPr>
      </p:pic>
      <p:sp>
        <p:nvSpPr>
          <p:cNvPr id="3" name="TextovéPole 5"/>
          <p:cNvSpPr txBox="1"/>
          <p:nvPr/>
        </p:nvSpPr>
        <p:spPr>
          <a:xfrm>
            <a:off x="4164047" y="4613390"/>
            <a:ext cx="3380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William C. </a:t>
            </a:r>
            <a:r>
              <a:rPr lang="cs-CZ" sz="2400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Farmer</a:t>
            </a:r>
            <a:endParaRPr lang="cs-CZ" sz="2400" dirty="0" smtClean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 Ordnance Field Guide: Restricted</a:t>
            </a:r>
            <a:endParaRPr lang="cs-CZ" sz="2400" dirty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r>
              <a:rPr lang="cs-CZ" spc="100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1944</a:t>
            </a:r>
            <a:endParaRPr lang="en-US" spc="100" dirty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5"/>
          <p:cNvSpPr txBox="1"/>
          <p:nvPr/>
        </p:nvSpPr>
        <p:spPr>
          <a:xfrm>
            <a:off x="4164047" y="4613390"/>
            <a:ext cx="45881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err="1">
                <a:solidFill>
                  <a:schemeClr val="bg1"/>
                </a:solidFill>
                <a:latin typeface="Exo 2 Thin" panose="00000300000000000000" pitchFamily="50" charset="0"/>
              </a:rPr>
              <a:t>Lawrance</a:t>
            </a:r>
            <a:r>
              <a:rPr lang="cs-CZ" sz="2400" dirty="0">
                <a:solidFill>
                  <a:schemeClr val="bg1"/>
                </a:solidFill>
                <a:latin typeface="Exo 2 Thin" panose="00000300000000000000" pitchFamily="50" charset="0"/>
              </a:rPr>
              <a:t> G. </a:t>
            </a:r>
            <a:r>
              <a:rPr lang="cs-CZ" sz="2400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Roberts</a:t>
            </a:r>
            <a:endParaRPr lang="cs-CZ" sz="2400" dirty="0" smtClean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Exo 2 Thin" panose="00000300000000000000" pitchFamily="50" charset="0"/>
              </a:rPr>
              <a:t>Picture coding using pseudo-random noise.</a:t>
            </a:r>
          </a:p>
          <a:p>
            <a:r>
              <a:rPr lang="cs-CZ" spc="100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1944</a:t>
            </a:r>
            <a:endParaRPr lang="en-US" spc="100" dirty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64047" y="3801980"/>
            <a:ext cx="3367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 dirty="0">
                <a:solidFill>
                  <a:schemeClr val="bg1"/>
                </a:solidFill>
              </a:rPr>
              <a:t>Náhodný </a:t>
            </a:r>
            <a:r>
              <a:rPr lang="cs-CZ" sz="3200" b="1" dirty="0" err="1">
                <a:solidFill>
                  <a:schemeClr val="bg1"/>
                </a:solidFill>
              </a:rPr>
              <a:t>dithering</a:t>
            </a:r>
            <a:endParaRPr lang="cs-CZ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8691"/>
            <a:ext cx="4119548" cy="51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6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7305" y="288758"/>
            <a:ext cx="5309938" cy="611204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solidFill>
                  <a:schemeClr val="bg1"/>
                </a:solidFill>
              </a:rPr>
              <a:t>Obrázek </a:t>
            </a:r>
            <a:r>
              <a:rPr lang="cs-CZ" b="1" dirty="0" err="1" smtClean="0">
                <a:solidFill>
                  <a:schemeClr val="bg1"/>
                </a:solidFill>
              </a:rPr>
              <a:t>prahování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44126" y="288758"/>
            <a:ext cx="5574631" cy="611204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Obrázek náhodného </a:t>
            </a:r>
            <a:r>
              <a:rPr lang="cs-CZ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ditheringu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umprum_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4305" y="0"/>
            <a:ext cx="8905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26761"/>
            <a:ext cx="4373981" cy="6596824"/>
          </a:xfrm>
          <a:prstGeom prst="rect">
            <a:avLst/>
          </a:prstGeom>
        </p:spPr>
      </p:pic>
      <p:sp>
        <p:nvSpPr>
          <p:cNvPr id="3" name="TextovéPole 5"/>
          <p:cNvSpPr txBox="1"/>
          <p:nvPr/>
        </p:nvSpPr>
        <p:spPr>
          <a:xfrm>
            <a:off x="4164047" y="4613390"/>
            <a:ext cx="6268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Exo 2 Thin" panose="00000300000000000000" pitchFamily="50" charset="0"/>
              </a:rPr>
              <a:t>Robert W. Floyd a Louis Steinberg</a:t>
            </a:r>
          </a:p>
          <a:p>
            <a:r>
              <a:rPr lang="cs-CZ" spc="100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1976</a:t>
            </a:r>
            <a:endParaRPr lang="cs-CZ" spc="100" dirty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endParaRPr lang="en-US" spc="100" dirty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4047" y="3801980"/>
            <a:ext cx="498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 dirty="0" smtClean="0">
                <a:solidFill>
                  <a:schemeClr val="bg1"/>
                </a:solidFill>
              </a:rPr>
              <a:t>Distribuce kvantizační chyby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4047" y="856528"/>
            <a:ext cx="5309938" cy="157212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solidFill>
                  <a:schemeClr val="bg1"/>
                </a:solidFill>
              </a:rPr>
              <a:t>Princip Distribuce chyby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ovéPole 5"/>
          <p:cNvSpPr txBox="1"/>
          <p:nvPr/>
        </p:nvSpPr>
        <p:spPr>
          <a:xfrm>
            <a:off x="4500931" y="2752507"/>
            <a:ext cx="27655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Floyd</a:t>
            </a:r>
            <a:r>
              <a:rPr lang="cs-CZ" sz="2400" b="1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 </a:t>
            </a:r>
            <a:r>
              <a:rPr lang="cs-CZ" sz="2400" b="1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Steiberg</a:t>
            </a:r>
            <a:endParaRPr lang="cs-CZ" sz="2400" b="1" dirty="0" smtClean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endParaRPr lang="cs-CZ" sz="2400" dirty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r>
              <a:rPr lang="cs-CZ" spc="100" dirty="0">
                <a:solidFill>
                  <a:schemeClr val="bg2">
                    <a:lumMod val="75000"/>
                  </a:schemeClr>
                </a:solidFill>
                <a:latin typeface="Exo 2 Thin" panose="00000300000000000000" pitchFamily="50" charset="0"/>
              </a:rPr>
              <a:t>* </a:t>
            </a:r>
            <a:r>
              <a:rPr lang="cs-CZ" spc="100" dirty="0" smtClean="0">
                <a:solidFill>
                  <a:schemeClr val="bg2">
                    <a:lumMod val="75000"/>
                  </a:schemeClr>
                </a:solidFill>
                <a:latin typeface="Exo 2 Thin" panose="00000300000000000000" pitchFamily="50" charset="0"/>
              </a:rPr>
              <a:t>1938</a:t>
            </a:r>
            <a:endParaRPr lang="en-US" spc="100" dirty="0">
              <a:solidFill>
                <a:schemeClr val="bg2">
                  <a:lumMod val="75000"/>
                </a:schemeClr>
              </a:solidFill>
              <a:latin typeface="Exo 2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83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290</Words>
  <Application>Microsoft Office PowerPoint</Application>
  <PresentationFormat>Widescreen</PresentationFormat>
  <Paragraphs>64</Paragraphs>
  <Slides>10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Exo 2 Extra Bold</vt:lpstr>
      <vt:lpstr>Exo 2 Extra Light</vt:lpstr>
      <vt:lpstr>Exo 2 Light</vt:lpstr>
      <vt:lpstr>Exo 2 Thin</vt:lpstr>
      <vt:lpstr>Motiv Office</vt:lpstr>
      <vt:lpstr>Dithering ve 3D designu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Škoda Auto a.s.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Mateja, Lukas (ED)</dc:creator>
  <cp:lastModifiedBy>Mateja, Lukas (ED)</cp:lastModifiedBy>
  <cp:revision>23</cp:revision>
  <dcterms:created xsi:type="dcterms:W3CDTF">2019-09-11T12:43:13Z</dcterms:created>
  <dcterms:modified xsi:type="dcterms:W3CDTF">2019-10-01T12:07:12Z</dcterms:modified>
</cp:coreProperties>
</file>